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67" r:id="rId13"/>
  </p:sldIdLst>
  <p:sldSz cx="9144000" cy="5143500" type="screen16x9"/>
  <p:notesSz cx="6858000" cy="9144000"/>
  <p:embeddedFontLst>
    <p:embeddedFont>
      <p:font typeface="Rubik" panose="020B0604020202020204" charset="-79"/>
      <p:regular r:id="rId15"/>
      <p:bold r:id="rId16"/>
      <p:italic r:id="rId17"/>
      <p:boldItalic r:id="rId18"/>
    </p:embeddedFont>
    <p:embeddedFont>
      <p:font typeface="Rubik Light" panose="020B0604020202020204" charset="-79"/>
      <p:regular r:id="rId19"/>
      <p:bold r:id="rId20"/>
      <p:italic r:id="rId21"/>
      <p:boldItalic r:id="rId22"/>
    </p:embeddedFont>
    <p:embeddedFont>
      <p:font typeface="Rubik Medium" panose="020B0604020202020204" charset="-79"/>
      <p:regular r:id="rId23"/>
      <p:bold r:id="rId24"/>
      <p:italic r:id="rId25"/>
      <p:boldItalic r:id="rId26"/>
    </p:embeddedFont>
    <p:embeddedFont>
      <p:font typeface="Rubik SemiBold" panose="020B0604020202020204" charset="-79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i1nl8uAJepcjcA2CnLI/GAkZtj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757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57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63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rive.google.com/file/d/1jO0H6NL-6bjofEqOLE9ATYohw2hED3uR/view?usp=sharing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mouriverd/Final-Task-Analisis_Kerja_Bisnis_Kimia_Farma_2020-2023-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lookerstudio.google.com/reporting/2cc994ff-fd61-4b7f-844b-dbf7edf53e9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286686" y="1798260"/>
            <a:ext cx="7520314" cy="11079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Analysis Kinerja Bisnis Kimia Farma 2020-2023</a:t>
            </a:r>
            <a:endParaRPr sz="3000" b="0" i="0" u="none" strike="noStrike" cap="none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3130300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Farma </a:t>
            </a:r>
            <a:r>
              <a:rPr lang="en" sz="25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Big Data Analytics</a:t>
            </a:r>
            <a:endParaRPr sz="25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900" y="3699700"/>
            <a:ext cx="4392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Mouriverd Laurent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825" y="133900"/>
            <a:ext cx="158166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1;p4">
            <a:extLst>
              <a:ext uri="{FF2B5EF4-FFF2-40B4-BE49-F238E27FC236}">
                <a16:creationId xmlns:a16="http://schemas.microsoft.com/office/drawing/2014/main" id="{67EFCB80-0C8F-2893-815E-D493946194ED}"/>
              </a:ext>
            </a:extLst>
          </p:cNvPr>
          <p:cNvSpPr txBox="1"/>
          <p:nvPr/>
        </p:nvSpPr>
        <p:spPr>
          <a:xfrm>
            <a:off x="498449" y="725596"/>
            <a:ext cx="7835000" cy="52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600" dirty="0"/>
              <a:t>Kimia </a:t>
            </a:r>
            <a:r>
              <a:rPr lang="en-ID" sz="1600" dirty="0" err="1"/>
              <a:t>Farma</a:t>
            </a:r>
            <a:r>
              <a:rPr lang="en-ID" sz="1600" dirty="0"/>
              <a:t>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cabang</a:t>
            </a:r>
            <a:r>
              <a:rPr lang="en-ID" sz="1600" dirty="0"/>
              <a:t> di 31 </a:t>
            </a:r>
            <a:r>
              <a:rPr lang="en-ID" sz="1600" dirty="0" err="1"/>
              <a:t>provinsi</a:t>
            </a:r>
            <a:r>
              <a:rPr lang="en-ID" sz="1600" dirty="0"/>
              <a:t> dan 70 </a:t>
            </a:r>
            <a:r>
              <a:rPr lang="en-ID" sz="1600" dirty="0" err="1"/>
              <a:t>kota</a:t>
            </a:r>
            <a:r>
              <a:rPr lang="en-ID" sz="1600" dirty="0"/>
              <a:t>, </a:t>
            </a:r>
            <a:r>
              <a:rPr lang="en-ID" sz="1600" dirty="0" err="1"/>
              <a:t>menunjukkan</a:t>
            </a:r>
            <a:r>
              <a:rPr lang="en-ID" sz="1600" dirty="0"/>
              <a:t> </a:t>
            </a:r>
            <a:r>
              <a:rPr lang="en-ID" sz="1600" dirty="0" err="1"/>
              <a:t>cakupan</a:t>
            </a:r>
            <a:r>
              <a:rPr lang="en-ID" sz="1600" dirty="0"/>
              <a:t> </a:t>
            </a:r>
            <a:r>
              <a:rPr lang="en-ID" sz="1600" dirty="0" err="1"/>
              <a:t>geografis</a:t>
            </a:r>
            <a:r>
              <a:rPr lang="en-ID" sz="1600" dirty="0"/>
              <a:t> yang </a:t>
            </a:r>
            <a:r>
              <a:rPr lang="en-ID" sz="1600" dirty="0" err="1"/>
              <a:t>luas</a:t>
            </a:r>
            <a:r>
              <a:rPr lang="en-ID" sz="1600" dirty="0"/>
              <a:t> di Indonesia.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600" dirty="0"/>
              <a:t>Total nett sales </a:t>
            </a:r>
            <a:r>
              <a:rPr lang="en-ID" sz="1600" dirty="0" err="1"/>
              <a:t>mencapai</a:t>
            </a:r>
            <a:r>
              <a:rPr lang="en-ID" sz="1600" dirty="0"/>
              <a:t> 321.2B dan total nett profit </a:t>
            </a:r>
            <a:r>
              <a:rPr lang="en-ID" sz="1600" dirty="0" err="1"/>
              <a:t>sebesar</a:t>
            </a:r>
            <a:r>
              <a:rPr lang="en-ID" sz="1600" dirty="0"/>
              <a:t> 91.2B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rentang</a:t>
            </a:r>
            <a:r>
              <a:rPr lang="en-ID" sz="1600" dirty="0"/>
              <a:t> 2020 </a:t>
            </a:r>
            <a:r>
              <a:rPr lang="en-ID" sz="1600" dirty="0" err="1"/>
              <a:t>hingga</a:t>
            </a:r>
            <a:r>
              <a:rPr lang="en-ID" sz="1600" dirty="0"/>
              <a:t> 2023, </a:t>
            </a:r>
            <a:r>
              <a:rPr lang="en-ID" sz="1600" dirty="0" err="1"/>
              <a:t>menunjukkan</a:t>
            </a:r>
            <a:r>
              <a:rPr lang="en-ID" sz="1600" dirty="0"/>
              <a:t> </a:t>
            </a:r>
            <a:r>
              <a:rPr lang="en-ID" sz="1600" dirty="0" err="1"/>
              <a:t>bahwa</a:t>
            </a:r>
            <a:r>
              <a:rPr lang="en-ID" sz="1600" dirty="0"/>
              <a:t> Kimia </a:t>
            </a:r>
            <a:r>
              <a:rPr lang="en-ID" sz="1600" dirty="0" err="1"/>
              <a:t>Farma</a:t>
            </a:r>
            <a:r>
              <a:rPr lang="en-ID" sz="1600" dirty="0"/>
              <a:t> </a:t>
            </a:r>
            <a:r>
              <a:rPr lang="en-ID" sz="1600" dirty="0" err="1"/>
              <a:t>memiliki</a:t>
            </a:r>
            <a:r>
              <a:rPr lang="en-ID" sz="1600" dirty="0"/>
              <a:t> margin </a:t>
            </a:r>
            <a:r>
              <a:rPr lang="en-ID" sz="1600" dirty="0" err="1"/>
              <a:t>keuntungan</a:t>
            </a:r>
            <a:r>
              <a:rPr lang="en-ID" sz="1600" dirty="0"/>
              <a:t> yang </a:t>
            </a:r>
            <a:r>
              <a:rPr lang="en-ID" sz="1600" dirty="0" err="1"/>
              <a:t>signifikan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penjualannya</a:t>
            </a:r>
            <a:r>
              <a:rPr lang="en-ID" sz="1600" dirty="0"/>
              <a:t>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600" dirty="0" err="1"/>
              <a:t>Grafik</a:t>
            </a:r>
            <a:r>
              <a:rPr lang="en-ID" sz="1600" dirty="0"/>
              <a:t> </a:t>
            </a:r>
            <a:r>
              <a:rPr lang="en-ID" sz="1600" dirty="0" err="1"/>
              <a:t>pendapatan</a:t>
            </a:r>
            <a:r>
              <a:rPr lang="en-ID" sz="1600" dirty="0"/>
              <a:t> </a:t>
            </a:r>
            <a:r>
              <a:rPr lang="en-ID" sz="1600" dirty="0" err="1"/>
              <a:t>harian</a:t>
            </a:r>
            <a:r>
              <a:rPr lang="en-ID" sz="1600" dirty="0"/>
              <a:t> </a:t>
            </a:r>
            <a:r>
              <a:rPr lang="en-ID" sz="1600" dirty="0" err="1"/>
              <a:t>menunjukkan</a:t>
            </a:r>
            <a:r>
              <a:rPr lang="en-ID" sz="1600" dirty="0"/>
              <a:t> </a:t>
            </a:r>
            <a:r>
              <a:rPr lang="en-ID" sz="1600" dirty="0" err="1"/>
              <a:t>fluktuasi</a:t>
            </a:r>
            <a:r>
              <a:rPr lang="en-ID" sz="1600" dirty="0"/>
              <a:t> yang </a:t>
            </a:r>
            <a:r>
              <a:rPr lang="en-ID" sz="1600" dirty="0" err="1"/>
              <a:t>signifikan</a:t>
            </a:r>
            <a:r>
              <a:rPr lang="en-ID" sz="1600" dirty="0"/>
              <a:t> </a:t>
            </a:r>
            <a:r>
              <a:rPr lang="en-ID" sz="1600" dirty="0" err="1"/>
              <a:t>mungkin</a:t>
            </a:r>
            <a:r>
              <a:rPr lang="en-ID" sz="1600" dirty="0"/>
              <a:t> </a:t>
            </a:r>
            <a:r>
              <a:rPr lang="en-ID" sz="1600" dirty="0" err="1"/>
              <a:t>disebabkan</a:t>
            </a:r>
            <a:r>
              <a:rPr lang="en-ID" sz="1600" dirty="0"/>
              <a:t> oleh </a:t>
            </a:r>
            <a:r>
              <a:rPr lang="en-ID" sz="1600" dirty="0" err="1"/>
              <a:t>faktor-faktor</a:t>
            </a:r>
            <a:r>
              <a:rPr lang="en-ID" sz="1600" dirty="0"/>
              <a:t> </a:t>
            </a:r>
            <a:r>
              <a:rPr lang="en-ID" sz="1600" dirty="0" err="1"/>
              <a:t>musiman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promosi</a:t>
            </a:r>
            <a:r>
              <a:rPr lang="en-ID" sz="1600" dirty="0"/>
              <a:t> </a:t>
            </a:r>
            <a:r>
              <a:rPr lang="en-ID" sz="1600" dirty="0" err="1"/>
              <a:t>tertentu</a:t>
            </a:r>
            <a:r>
              <a:rPr lang="en-ID" sz="1600" dirty="0"/>
              <a:t>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600" dirty="0" err="1"/>
              <a:t>Propinsi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total </a:t>
            </a:r>
            <a:r>
              <a:rPr lang="en-ID" sz="1600" dirty="0" err="1"/>
              <a:t>transaksi</a:t>
            </a:r>
            <a:r>
              <a:rPr lang="en-ID" sz="1600" dirty="0"/>
              <a:t> </a:t>
            </a:r>
            <a:r>
              <a:rPr lang="en-ID" sz="1600" dirty="0" err="1"/>
              <a:t>tertinggi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Jawa</a:t>
            </a:r>
            <a:r>
              <a:rPr lang="en-ID" sz="1600" dirty="0"/>
              <a:t> Barat, </a:t>
            </a:r>
            <a:r>
              <a:rPr lang="en-ID" sz="1600" dirty="0" err="1"/>
              <a:t>sejalan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jumlah</a:t>
            </a:r>
            <a:r>
              <a:rPr lang="en-ID" sz="1600" dirty="0"/>
              <a:t> </a:t>
            </a:r>
            <a:r>
              <a:rPr lang="en-ID" sz="1600" dirty="0" err="1"/>
              <a:t>transaksi</a:t>
            </a:r>
            <a:r>
              <a:rPr lang="en-ID" sz="1600" dirty="0"/>
              <a:t> yang </a:t>
            </a:r>
            <a:r>
              <a:rPr lang="en-ID" sz="1600" dirty="0" err="1"/>
              <a:t>tinggi</a:t>
            </a:r>
            <a:r>
              <a:rPr lang="en-ID" sz="1600" dirty="0"/>
              <a:t> di </a:t>
            </a:r>
            <a:r>
              <a:rPr lang="en-ID" sz="1600" dirty="0" err="1"/>
              <a:t>provinsi</a:t>
            </a:r>
            <a:r>
              <a:rPr lang="en-ID" sz="1600" dirty="0"/>
              <a:t> </a:t>
            </a:r>
            <a:r>
              <a:rPr lang="en-ID" sz="1600" dirty="0" err="1"/>
              <a:t>tersebut</a:t>
            </a:r>
            <a:r>
              <a:rPr lang="en-ID" sz="1600" dirty="0"/>
              <a:t>. Hal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menunjukkan</a:t>
            </a:r>
            <a:r>
              <a:rPr lang="en-ID" sz="1600" dirty="0"/>
              <a:t> </a:t>
            </a:r>
            <a:r>
              <a:rPr lang="en-ID" sz="1600" dirty="0" err="1"/>
              <a:t>bahwa</a:t>
            </a:r>
            <a:r>
              <a:rPr lang="en-ID" sz="1600" dirty="0"/>
              <a:t> </a:t>
            </a:r>
            <a:r>
              <a:rPr lang="en-ID" sz="1600" dirty="0" err="1"/>
              <a:t>cabang</a:t>
            </a:r>
            <a:r>
              <a:rPr lang="en-ID" sz="1600" dirty="0"/>
              <a:t> di </a:t>
            </a:r>
            <a:r>
              <a:rPr lang="en-ID" sz="1600" dirty="0" err="1"/>
              <a:t>provinsi-provinsi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kinerja</a:t>
            </a:r>
            <a:r>
              <a:rPr lang="en-ID" sz="1600" dirty="0"/>
              <a:t> </a:t>
            </a:r>
            <a:r>
              <a:rPr lang="en-ID" sz="1600" dirty="0" err="1"/>
              <a:t>penjualan</a:t>
            </a:r>
            <a:r>
              <a:rPr lang="en-ID" sz="1600" dirty="0"/>
              <a:t> yang </a:t>
            </a:r>
            <a:r>
              <a:rPr lang="en-ID" sz="1600" dirty="0" err="1"/>
              <a:t>baik</a:t>
            </a:r>
            <a:r>
              <a:rPr lang="en-ID" sz="1600" dirty="0"/>
              <a:t>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600" dirty="0" err="1"/>
              <a:t>Produk</a:t>
            </a:r>
            <a:r>
              <a:rPr lang="en-ID" sz="1600" dirty="0"/>
              <a:t> paling </a:t>
            </a:r>
            <a:r>
              <a:rPr lang="en-ID" sz="1600" dirty="0" err="1"/>
              <a:t>laris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obat-obatan</a:t>
            </a:r>
            <a:r>
              <a:rPr lang="en-ID" sz="1600" dirty="0"/>
              <a:t> </a:t>
            </a:r>
            <a:r>
              <a:rPr lang="en-ID" sz="1600" dirty="0" err="1"/>
              <a:t>psikotropika</a:t>
            </a:r>
            <a:r>
              <a:rPr lang="en-ID" sz="1600" dirty="0"/>
              <a:t> dan sedative.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600" dirty="0" err="1"/>
              <a:t>Propinsi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 Papua Barat dan Nusa Tenggara Timur </a:t>
            </a:r>
            <a:r>
              <a:rPr lang="en-ID" sz="1600" dirty="0" err="1"/>
              <a:t>memiliki</a:t>
            </a:r>
            <a:r>
              <a:rPr lang="en-ID" sz="1600" dirty="0"/>
              <a:t> rating </a:t>
            </a:r>
            <a:r>
              <a:rPr lang="en-ID" sz="1600" dirty="0" err="1"/>
              <a:t>cabang</a:t>
            </a:r>
            <a:r>
              <a:rPr lang="en-ID" sz="1600" dirty="0"/>
              <a:t> yang </a:t>
            </a:r>
            <a:r>
              <a:rPr lang="en-ID" sz="1600" dirty="0" err="1"/>
              <a:t>tinggi</a:t>
            </a:r>
            <a:r>
              <a:rPr lang="en-ID" sz="1600" dirty="0"/>
              <a:t> </a:t>
            </a:r>
            <a:r>
              <a:rPr lang="en-ID" sz="1600" dirty="0" err="1"/>
              <a:t>namun</a:t>
            </a:r>
            <a:r>
              <a:rPr lang="en-ID" sz="1600" dirty="0"/>
              <a:t> rating </a:t>
            </a:r>
            <a:r>
              <a:rPr lang="en-ID" sz="1600" dirty="0" err="1"/>
              <a:t>transaksi</a:t>
            </a:r>
            <a:r>
              <a:rPr lang="en-ID" sz="1600" dirty="0"/>
              <a:t> yang </a:t>
            </a:r>
            <a:r>
              <a:rPr lang="en-ID" sz="1600" dirty="0" err="1"/>
              <a:t>rendah</a:t>
            </a:r>
            <a:r>
              <a:rPr lang="en-ID" sz="1600" dirty="0"/>
              <a:t>, </a:t>
            </a:r>
            <a:r>
              <a:rPr lang="en-ID" sz="1600" dirty="0" err="1"/>
              <a:t>menunjukkan</a:t>
            </a:r>
            <a:r>
              <a:rPr lang="en-ID" sz="1600" dirty="0"/>
              <a:t> </a:t>
            </a:r>
            <a:r>
              <a:rPr lang="en-ID" sz="1600" dirty="0" err="1"/>
              <a:t>bahwa</a:t>
            </a:r>
            <a:r>
              <a:rPr lang="en-ID" sz="1600" dirty="0"/>
              <a:t> </a:t>
            </a:r>
            <a:r>
              <a:rPr lang="en-ID" sz="1600" dirty="0" err="1"/>
              <a:t>meskipun</a:t>
            </a:r>
            <a:r>
              <a:rPr lang="en-ID" sz="1600" dirty="0"/>
              <a:t> </a:t>
            </a:r>
            <a:r>
              <a:rPr lang="en-ID" sz="1600" dirty="0" err="1"/>
              <a:t>cabang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mendapat</a:t>
            </a:r>
            <a:r>
              <a:rPr lang="en-ID" sz="1600" dirty="0"/>
              <a:t> </a:t>
            </a:r>
            <a:r>
              <a:rPr lang="en-ID" sz="1600" dirty="0" err="1"/>
              <a:t>penilaian</a:t>
            </a:r>
            <a:r>
              <a:rPr lang="en-ID" sz="1600" dirty="0"/>
              <a:t> </a:t>
            </a:r>
            <a:r>
              <a:rPr lang="en-ID" sz="1600" dirty="0" err="1"/>
              <a:t>baik</a:t>
            </a:r>
            <a:r>
              <a:rPr lang="en-ID" sz="1600" dirty="0"/>
              <a:t> </a:t>
            </a:r>
            <a:r>
              <a:rPr lang="en-ID" sz="1600" dirty="0" err="1"/>
              <a:t>dari</a:t>
            </a:r>
            <a:r>
              <a:rPr lang="en-ID" sz="1600" dirty="0"/>
              <a:t> </a:t>
            </a:r>
            <a:r>
              <a:rPr lang="en-ID" sz="1600" dirty="0" err="1"/>
              <a:t>pelanggan</a:t>
            </a:r>
            <a:r>
              <a:rPr lang="en-ID" sz="1600" dirty="0"/>
              <a:t>, volume </a:t>
            </a:r>
            <a:r>
              <a:rPr lang="en-ID" sz="1600" dirty="0" err="1"/>
              <a:t>transaksi</a:t>
            </a:r>
            <a:r>
              <a:rPr lang="en-ID" sz="1600" dirty="0"/>
              <a:t> </a:t>
            </a:r>
            <a:r>
              <a:rPr lang="en-ID" sz="1600" dirty="0" err="1"/>
              <a:t>masih</a:t>
            </a:r>
            <a:r>
              <a:rPr lang="en-ID" sz="1600" dirty="0"/>
              <a:t> </a:t>
            </a:r>
            <a:r>
              <a:rPr lang="en-ID" sz="1600" dirty="0" err="1"/>
              <a:t>perlu</a:t>
            </a:r>
            <a:r>
              <a:rPr lang="en-ID" sz="1600" dirty="0"/>
              <a:t> </a:t>
            </a:r>
            <a:r>
              <a:rPr lang="en-ID" sz="1600" dirty="0" err="1"/>
              <a:t>ditingkatkan</a:t>
            </a:r>
            <a:r>
              <a:rPr lang="en-ID" sz="1600" dirty="0"/>
              <a:t>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ID" sz="1600" dirty="0"/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ID" sz="1600" dirty="0"/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6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" name="Google Shape;112;g265ee868302_0_99">
            <a:extLst>
              <a:ext uri="{FF2B5EF4-FFF2-40B4-BE49-F238E27FC236}">
                <a16:creationId xmlns:a16="http://schemas.microsoft.com/office/drawing/2014/main" id="{02C5CC5F-4BD9-B651-D32B-DA08E37C8F7D}"/>
              </a:ext>
            </a:extLst>
          </p:cNvPr>
          <p:cNvSpPr txBox="1"/>
          <p:nvPr/>
        </p:nvSpPr>
        <p:spPr>
          <a:xfrm>
            <a:off x="182551" y="133025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Insight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89696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65ee868302_0_99"/>
          <p:cNvSpPr txBox="1"/>
          <p:nvPr/>
        </p:nvSpPr>
        <p:spPr>
          <a:xfrm>
            <a:off x="182551" y="133025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 i="0" u="none" strike="noStrike" cap="none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Recommendation</a:t>
            </a:r>
            <a:endParaRPr sz="3000" b="1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Google Shape;101;p4">
            <a:extLst>
              <a:ext uri="{FF2B5EF4-FFF2-40B4-BE49-F238E27FC236}">
                <a16:creationId xmlns:a16="http://schemas.microsoft.com/office/drawing/2014/main" id="{67EFCB80-0C8F-2893-815E-D493946194ED}"/>
              </a:ext>
            </a:extLst>
          </p:cNvPr>
          <p:cNvSpPr txBox="1"/>
          <p:nvPr/>
        </p:nvSpPr>
        <p:spPr>
          <a:xfrm>
            <a:off x="498449" y="725596"/>
            <a:ext cx="783500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2000" dirty="0" err="1"/>
              <a:t>Tingkatkan</a:t>
            </a:r>
            <a:r>
              <a:rPr lang="en-ID" sz="2000" dirty="0"/>
              <a:t> </a:t>
            </a:r>
            <a:r>
              <a:rPr lang="en-ID" sz="2000" dirty="0" err="1"/>
              <a:t>pemasaran</a:t>
            </a:r>
            <a:r>
              <a:rPr lang="en-ID" sz="2000" dirty="0"/>
              <a:t> di </a:t>
            </a:r>
            <a:r>
              <a:rPr lang="en-ID" sz="2000" dirty="0" err="1"/>
              <a:t>provinsi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rating </a:t>
            </a:r>
            <a:r>
              <a:rPr lang="en-ID" sz="2000" dirty="0" err="1"/>
              <a:t>cabang</a:t>
            </a:r>
            <a:r>
              <a:rPr lang="en-ID" sz="2000" dirty="0"/>
              <a:t> </a:t>
            </a:r>
            <a:r>
              <a:rPr lang="en-ID" sz="2000" dirty="0" err="1"/>
              <a:t>tinggi</a:t>
            </a:r>
            <a:r>
              <a:rPr lang="en-ID" sz="2000" dirty="0"/>
              <a:t> </a:t>
            </a:r>
            <a:r>
              <a:rPr lang="en-ID" sz="2000" dirty="0" err="1"/>
              <a:t>tetapi</a:t>
            </a:r>
            <a:r>
              <a:rPr lang="en-ID" sz="2000" dirty="0"/>
              <a:t> </a:t>
            </a:r>
            <a:r>
              <a:rPr lang="en-ID" sz="2000" dirty="0" err="1"/>
              <a:t>transaksi</a:t>
            </a:r>
            <a:r>
              <a:rPr lang="en-ID" sz="2000" dirty="0"/>
              <a:t> </a:t>
            </a:r>
            <a:r>
              <a:rPr lang="en-ID" sz="2000" dirty="0" err="1"/>
              <a:t>rendah</a:t>
            </a:r>
            <a:r>
              <a:rPr lang="en-ID" sz="2000" dirty="0"/>
              <a:t> </a:t>
            </a:r>
            <a:r>
              <a:rPr lang="en-ID" sz="2000" dirty="0" err="1"/>
              <a:t>seperti</a:t>
            </a:r>
            <a:r>
              <a:rPr lang="en-ID" sz="2000" dirty="0"/>
              <a:t> Papua Barat dan Nusa Tenggara Timur</a:t>
            </a:r>
            <a:r>
              <a:rPr lang="en-ID" sz="1600" dirty="0"/>
              <a:t>.</a:t>
            </a:r>
          </a:p>
          <a:p>
            <a:pPr marL="342900" indent="-342900" algn="just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2000" dirty="0" err="1"/>
              <a:t>Fokus</a:t>
            </a:r>
            <a:r>
              <a:rPr lang="en-ID" sz="2000" dirty="0"/>
              <a:t> pada </a:t>
            </a:r>
            <a:r>
              <a:rPr lang="en-ID" sz="2000" dirty="0" err="1"/>
              <a:t>memperluas</a:t>
            </a:r>
            <a:r>
              <a:rPr lang="en-ID" sz="2000" dirty="0"/>
              <a:t> dan </a:t>
            </a:r>
            <a:r>
              <a:rPr lang="en-ID" sz="2000" dirty="0" err="1"/>
              <a:t>meningkatkan</a:t>
            </a:r>
            <a:r>
              <a:rPr lang="en-ID" sz="2000" dirty="0"/>
              <a:t> </a:t>
            </a:r>
            <a:r>
              <a:rPr lang="en-ID" sz="2000" dirty="0" err="1"/>
              <a:t>ketersediaan</a:t>
            </a:r>
            <a:r>
              <a:rPr lang="en-ID" sz="2000" dirty="0"/>
              <a:t> </a:t>
            </a:r>
            <a:r>
              <a:rPr lang="en-ID" sz="2000" dirty="0" err="1"/>
              <a:t>produk-produk</a:t>
            </a:r>
            <a:r>
              <a:rPr lang="en-ID" sz="2000" dirty="0"/>
              <a:t> </a:t>
            </a:r>
            <a:r>
              <a:rPr lang="en-ID" sz="2000" dirty="0" err="1"/>
              <a:t>terlaris</a:t>
            </a:r>
            <a:r>
              <a:rPr lang="en-ID" sz="2000" dirty="0"/>
              <a:t>, </a:t>
            </a:r>
            <a:r>
              <a:rPr lang="en-ID" sz="2000" dirty="0" err="1"/>
              <a:t>yaitu</a:t>
            </a:r>
            <a:r>
              <a:rPr lang="en-ID" sz="2000" dirty="0"/>
              <a:t> </a:t>
            </a:r>
            <a:r>
              <a:rPr lang="en-ID" sz="2000" dirty="0" err="1"/>
              <a:t>obat-obatan</a:t>
            </a:r>
            <a:r>
              <a:rPr lang="en-ID" sz="2000" dirty="0"/>
              <a:t> </a:t>
            </a:r>
            <a:r>
              <a:rPr lang="en-ID" sz="2000" dirty="0" err="1"/>
              <a:t>psikotropika</a:t>
            </a:r>
            <a:r>
              <a:rPr lang="en-ID" sz="2000" dirty="0"/>
              <a:t> dan sedative.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2000" dirty="0" err="1"/>
              <a:t>Faktor-faktor</a:t>
            </a:r>
            <a:r>
              <a:rPr lang="en-ID" sz="2000" dirty="0"/>
              <a:t> </a:t>
            </a:r>
            <a:r>
              <a:rPr lang="en-ID" sz="2000" dirty="0" err="1"/>
              <a:t>penyebab</a:t>
            </a:r>
            <a:r>
              <a:rPr lang="en-ID" sz="2000" dirty="0"/>
              <a:t> </a:t>
            </a:r>
            <a:r>
              <a:rPr lang="en-ID" sz="2000" dirty="0" err="1"/>
              <a:t>fluktuasi</a:t>
            </a:r>
            <a:r>
              <a:rPr lang="en-ID" sz="2000" dirty="0"/>
              <a:t> </a:t>
            </a:r>
            <a:r>
              <a:rPr lang="en-ID" sz="2000" dirty="0" err="1"/>
              <a:t>pendapatan</a:t>
            </a:r>
            <a:r>
              <a:rPr lang="en-ID" sz="2000" dirty="0"/>
              <a:t> </a:t>
            </a:r>
            <a:r>
              <a:rPr lang="en-ID" sz="2000" dirty="0" err="1"/>
              <a:t>harian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optimalisasi</a:t>
            </a:r>
            <a:r>
              <a:rPr lang="en-ID" sz="2000" dirty="0"/>
              <a:t> </a:t>
            </a:r>
            <a:r>
              <a:rPr lang="en-ID" sz="2000" dirty="0" err="1"/>
              <a:t>transaksi</a:t>
            </a:r>
            <a:r>
              <a:rPr lang="en-ID" sz="2000" dirty="0"/>
              <a:t> </a:t>
            </a:r>
            <a:r>
              <a:rPr lang="en-ID" sz="2000" dirty="0" err="1"/>
              <a:t>penjualan</a:t>
            </a:r>
            <a:r>
              <a:rPr lang="en-ID" sz="2000" dirty="0"/>
              <a:t>.</a:t>
            </a:r>
            <a:endParaRPr lang="en-ID" sz="1600" dirty="0"/>
          </a:p>
        </p:txBody>
      </p:sp>
    </p:spTree>
    <p:extLst>
      <p:ext uri="{BB962C8B-B14F-4D97-AF65-F5344CB8AC3E}">
        <p14:creationId xmlns:p14="http://schemas.microsoft.com/office/powerpoint/2010/main" val="3595337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Google Shape;103;p4">
            <a:extLst>
              <a:ext uri="{FF2B5EF4-FFF2-40B4-BE49-F238E27FC236}">
                <a16:creationId xmlns:a16="http://schemas.microsoft.com/office/drawing/2014/main" id="{2D1F8540-C35B-CB44-5DF3-E52C9CEF0C3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974" y="4141377"/>
            <a:ext cx="1626522" cy="6155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935D99-A468-39BC-098A-F384D564A8F7}"/>
              </a:ext>
            </a:extLst>
          </p:cNvPr>
          <p:cNvSpPr txBox="1"/>
          <p:nvPr/>
        </p:nvSpPr>
        <p:spPr>
          <a:xfrm>
            <a:off x="138223" y="701395"/>
            <a:ext cx="79059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https://github.com/mouriverd/Final-Task-Analisis_Kerja_Bisnis_Kimia_Farma_2020-2023-.git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638E5-06CD-2E88-9A0E-25EA24C192DE}"/>
              </a:ext>
            </a:extLst>
          </p:cNvPr>
          <p:cNvSpPr txBox="1"/>
          <p:nvPr/>
        </p:nvSpPr>
        <p:spPr>
          <a:xfrm>
            <a:off x="138223" y="423293"/>
            <a:ext cx="76356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https://drive.google.com/file/d/1jO0H6NL-6bjofEqOLE9ATYohw2hED3uR/view?usp=drive_link</a:t>
            </a:r>
          </a:p>
        </p:txBody>
      </p:sp>
    </p:spTree>
    <p:extLst>
      <p:ext uri="{BB962C8B-B14F-4D97-AF65-F5344CB8AC3E}">
        <p14:creationId xmlns:p14="http://schemas.microsoft.com/office/powerpoint/2010/main" val="1002875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title"/>
          </p:nvPr>
        </p:nvSpPr>
        <p:spPr>
          <a:xfrm>
            <a:off x="608850" y="1578275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Disclaimer </a:t>
            </a:r>
            <a:endParaRPr sz="302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7" name="Google Shape;67;p2"/>
          <p:cNvSpPr txBox="1">
            <a:spLocks noGrp="1"/>
          </p:cNvSpPr>
          <p:nvPr>
            <p:ph type="body" idx="1"/>
          </p:nvPr>
        </p:nvSpPr>
        <p:spPr>
          <a:xfrm>
            <a:off x="1250250" y="2258300"/>
            <a:ext cx="6643500" cy="1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Sebagai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seorang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Big Data Analytics intern di Kimia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saya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akan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analysis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terhadap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kinerja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bisnis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kimia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farma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tahun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2020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hingga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2023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berdasarkan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dataset yang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telah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sz="1400" b="1" dirty="0" err="1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sediakan</a:t>
            </a:r>
            <a:r>
              <a:rPr lang="en-US" sz="1400" b="1" dirty="0">
                <a:solidFill>
                  <a:schemeClr val="lt1"/>
                </a:solidFill>
                <a:highlight>
                  <a:srgbClr val="FF0000"/>
                </a:highlight>
                <a:latin typeface="Rubik"/>
                <a:ea typeface="Rubik"/>
                <a:cs typeface="Rubik"/>
                <a:sym typeface="Rubik"/>
              </a:rPr>
              <a:t> oleh Perusahaan.</a:t>
            </a:r>
            <a:endParaRPr lang="en-US" sz="1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 sz="14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1033575" y="470775"/>
            <a:ext cx="2431800" cy="32988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Insert your photo here</a:t>
            </a:r>
            <a:endParaRPr sz="1400" b="0" i="0" u="none" strike="noStrike" cap="none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Mouriverd Laurent</a:t>
            </a:r>
            <a:endParaRPr sz="20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4344038" y="1416739"/>
            <a:ext cx="479996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 dirty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Data Analyst | Data Science Enthusiast </a:t>
            </a:r>
            <a:endParaRPr sz="1800" b="0" i="0" u="none" strike="noStrike" cap="none" dirty="0">
              <a:solidFill>
                <a:srgbClr val="019F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4991719" y="1864517"/>
            <a:ext cx="35046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600" b="0" i="0" dirty="0">
                <a:effectLst/>
                <a:highlight>
                  <a:srgbClr val="FFFFFF"/>
                </a:highlight>
                <a:latin typeface="-apple-system"/>
              </a:rPr>
              <a:t>I am a dedicate, integrity, positive </a:t>
            </a:r>
            <a:r>
              <a:rPr lang="en-US" sz="1600" b="0" i="0" dirty="0" err="1">
                <a:effectLst/>
                <a:highlight>
                  <a:srgbClr val="FFFFFF"/>
                </a:highlight>
                <a:latin typeface="-apple-system"/>
              </a:rPr>
              <a:t>attitude,continious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-apple-system"/>
              </a:rPr>
              <a:t> improvement, innovative, loyal and reliable employee, committed to offering my best in my job and I am equally open to serve in other capacities as needed.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972063" y="3805019"/>
            <a:ext cx="3504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u="none" strike="noStrike" cap="none" dirty="0">
                <a:solidFill>
                  <a:srgbClr val="000000"/>
                </a:solidFill>
                <a:latin typeface="Rubik Medium"/>
                <a:ea typeface="Rubik Medium"/>
                <a:cs typeface="Rubik Medium"/>
                <a:sym typeface="Rubik Medium"/>
              </a:rPr>
              <a:t>Cluster </a:t>
            </a: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Mentari 96C, Jl. Al-Falah I no 18, Jakasampurna, Bekasi Kota, Jawa Barat 17145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50" y="4774200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00" y="3912875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96" y="4411877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004800" y="4750550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200" dirty="0">
                <a:latin typeface="Rubik Medium"/>
                <a:ea typeface="Rubik Medium"/>
                <a:cs typeface="Rubik Medium"/>
                <a:sym typeface="Rubik Medium"/>
              </a:rPr>
              <a:t>https://www.linkedin.com/in/mauriverd/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004800" y="4358988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Mauri310809@gmail.com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1A9F9-483D-3D67-720E-F4BAB1F1FE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6411" y="784513"/>
            <a:ext cx="1826127" cy="27483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-8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654500" y="1550584"/>
            <a:ext cx="78350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600" dirty="0"/>
              <a:t>Kimia </a:t>
            </a:r>
            <a:r>
              <a:rPr lang="en-ID" sz="1600" dirty="0" err="1"/>
              <a:t>Farma</a:t>
            </a:r>
            <a:r>
              <a:rPr lang="en-ID" sz="1600" dirty="0"/>
              <a:t> </a:t>
            </a:r>
            <a:r>
              <a:rPr lang="en-ID" sz="1600" dirty="0" err="1"/>
              <a:t>adalah</a:t>
            </a:r>
            <a:r>
              <a:rPr lang="en-ID" sz="1600" dirty="0"/>
              <a:t> </a:t>
            </a:r>
            <a:r>
              <a:rPr lang="en-ID" sz="1600" dirty="0" err="1"/>
              <a:t>perusahaan</a:t>
            </a:r>
            <a:r>
              <a:rPr lang="en-ID" sz="1600" dirty="0"/>
              <a:t> </a:t>
            </a:r>
            <a:r>
              <a:rPr lang="en-ID" sz="1600" dirty="0" err="1"/>
              <a:t>farmasi</a:t>
            </a:r>
            <a:r>
              <a:rPr lang="en-ID" sz="1600" dirty="0"/>
              <a:t> </a:t>
            </a:r>
            <a:r>
              <a:rPr lang="en-ID" sz="1600" dirty="0" err="1"/>
              <a:t>terkemuka</a:t>
            </a:r>
            <a:r>
              <a:rPr lang="en-ID" sz="1600" dirty="0"/>
              <a:t> di Indonesia yang </a:t>
            </a:r>
            <a:r>
              <a:rPr lang="en-ID" sz="1600" dirty="0" err="1"/>
              <a:t>didirikan</a:t>
            </a:r>
            <a:r>
              <a:rPr lang="en-ID" sz="1600" dirty="0"/>
              <a:t> pada </a:t>
            </a:r>
            <a:r>
              <a:rPr lang="en-ID" sz="1600" dirty="0" err="1"/>
              <a:t>tahun</a:t>
            </a:r>
            <a:r>
              <a:rPr lang="en-ID" sz="1600" dirty="0"/>
              <a:t> 1817, </a:t>
            </a:r>
            <a:r>
              <a:rPr lang="en-ID" sz="1600" dirty="0" err="1"/>
              <a:t>menjadikannya</a:t>
            </a:r>
            <a:r>
              <a:rPr lang="en-ID" sz="1600" dirty="0"/>
              <a:t> salah </a:t>
            </a:r>
            <a:r>
              <a:rPr lang="en-ID" sz="1600" dirty="0" err="1"/>
              <a:t>satu</a:t>
            </a:r>
            <a:r>
              <a:rPr lang="en-ID" sz="1600" dirty="0"/>
              <a:t> </a:t>
            </a:r>
            <a:r>
              <a:rPr lang="en-ID" sz="1600" dirty="0" err="1"/>
              <a:t>perusahaan</a:t>
            </a:r>
            <a:r>
              <a:rPr lang="en-ID" sz="1600" dirty="0"/>
              <a:t> </a:t>
            </a:r>
            <a:r>
              <a:rPr lang="en-ID" sz="1600" dirty="0" err="1"/>
              <a:t>farmasi</a:t>
            </a:r>
            <a:r>
              <a:rPr lang="en-ID" sz="1600" dirty="0"/>
              <a:t> </a:t>
            </a:r>
            <a:r>
              <a:rPr lang="en-ID" sz="1600" dirty="0" err="1"/>
              <a:t>tertua</a:t>
            </a:r>
            <a:r>
              <a:rPr lang="en-ID" sz="1600" dirty="0"/>
              <a:t> di Asia. Perusahaan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bergerak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produksi</a:t>
            </a:r>
            <a:r>
              <a:rPr lang="en-ID" sz="1600" dirty="0"/>
              <a:t> dan </a:t>
            </a:r>
            <a:r>
              <a:rPr lang="en-ID" sz="1600" dirty="0" err="1"/>
              <a:t>distribusi</a:t>
            </a:r>
            <a:r>
              <a:rPr lang="en-ID" sz="1600" dirty="0"/>
              <a:t> </a:t>
            </a:r>
            <a:r>
              <a:rPr lang="en-ID" sz="1600" dirty="0" err="1"/>
              <a:t>berbagai</a:t>
            </a:r>
            <a:r>
              <a:rPr lang="en-ID" sz="1600" dirty="0"/>
              <a:t> </a:t>
            </a:r>
            <a:r>
              <a:rPr lang="en-ID" sz="1600" dirty="0" err="1"/>
              <a:t>produk</a:t>
            </a:r>
            <a:r>
              <a:rPr lang="en-ID" sz="1600" dirty="0"/>
              <a:t> </a:t>
            </a:r>
            <a:r>
              <a:rPr lang="en-ID" sz="1600" dirty="0" err="1"/>
              <a:t>farmasi</a:t>
            </a:r>
            <a:r>
              <a:rPr lang="en-ID" sz="1600" dirty="0"/>
              <a:t>, </a:t>
            </a:r>
            <a:r>
              <a:rPr lang="en-ID" sz="1600" dirty="0" err="1"/>
              <a:t>termasuk</a:t>
            </a:r>
            <a:r>
              <a:rPr lang="en-ID" sz="1600" dirty="0"/>
              <a:t> </a:t>
            </a:r>
            <a:r>
              <a:rPr lang="en-ID" sz="1600" dirty="0" err="1"/>
              <a:t>obat-obatan</a:t>
            </a:r>
            <a:r>
              <a:rPr lang="en-ID" sz="1600" dirty="0"/>
              <a:t>, </a:t>
            </a:r>
            <a:r>
              <a:rPr lang="en-ID" sz="1600" dirty="0" err="1"/>
              <a:t>alat</a:t>
            </a:r>
            <a:r>
              <a:rPr lang="en-ID" sz="1600" dirty="0"/>
              <a:t> </a:t>
            </a:r>
            <a:r>
              <a:rPr lang="en-ID" sz="1600" dirty="0" err="1"/>
              <a:t>kesehatan</a:t>
            </a:r>
            <a:r>
              <a:rPr lang="en-ID" sz="1600" dirty="0"/>
              <a:t>, </a:t>
            </a:r>
            <a:r>
              <a:rPr lang="en-ID" sz="1600" dirty="0" err="1"/>
              <a:t>serta</a:t>
            </a:r>
            <a:r>
              <a:rPr lang="en-ID" sz="1600" dirty="0"/>
              <a:t> </a:t>
            </a:r>
            <a:r>
              <a:rPr lang="en-ID" sz="1600" dirty="0" err="1"/>
              <a:t>produk</a:t>
            </a:r>
            <a:r>
              <a:rPr lang="en-ID" sz="1600" dirty="0"/>
              <a:t> </a:t>
            </a:r>
            <a:r>
              <a:rPr lang="en-ID" sz="1600" dirty="0" err="1"/>
              <a:t>konsumen</a:t>
            </a:r>
            <a:r>
              <a:rPr lang="en-ID" sz="1600" dirty="0"/>
              <a:t> dan </a:t>
            </a:r>
            <a:r>
              <a:rPr lang="en-ID" sz="1600" dirty="0" err="1"/>
              <a:t>kosmetik</a:t>
            </a:r>
            <a:r>
              <a:rPr lang="en-ID" sz="1600" dirty="0"/>
              <a:t>. Kimia </a:t>
            </a:r>
            <a:r>
              <a:rPr lang="en-ID" sz="1600" dirty="0" err="1"/>
              <a:t>Farma</a:t>
            </a:r>
            <a:r>
              <a:rPr lang="en-ID" sz="1600" dirty="0"/>
              <a:t> </a:t>
            </a:r>
            <a:r>
              <a:rPr lang="en-ID" sz="1600" dirty="0" err="1"/>
              <a:t>memiliki</a:t>
            </a:r>
            <a:r>
              <a:rPr lang="en-ID" sz="1600" dirty="0"/>
              <a:t> </a:t>
            </a:r>
            <a:r>
              <a:rPr lang="en-ID" sz="1600" dirty="0" err="1"/>
              <a:t>jaringan</a:t>
            </a:r>
            <a:r>
              <a:rPr lang="en-ID" sz="1600" dirty="0"/>
              <a:t> </a:t>
            </a:r>
            <a:r>
              <a:rPr lang="en-ID" sz="1600" dirty="0" err="1"/>
              <a:t>luas</a:t>
            </a:r>
            <a:r>
              <a:rPr lang="en-ID" sz="1600" dirty="0"/>
              <a:t> </a:t>
            </a:r>
            <a:r>
              <a:rPr lang="en-ID" sz="1600" dirty="0" err="1"/>
              <a:t>apotek</a:t>
            </a:r>
            <a:r>
              <a:rPr lang="en-ID" sz="1600" dirty="0"/>
              <a:t> dan </a:t>
            </a:r>
            <a:r>
              <a:rPr lang="en-ID" sz="1600" dirty="0" err="1"/>
              <a:t>klinik</a:t>
            </a:r>
            <a:r>
              <a:rPr lang="en-ID" sz="1600" dirty="0"/>
              <a:t> </a:t>
            </a:r>
            <a:r>
              <a:rPr lang="en-ID" sz="1600" dirty="0" err="1"/>
              <a:t>kesehatan</a:t>
            </a:r>
            <a:r>
              <a:rPr lang="en-ID" sz="1600" dirty="0"/>
              <a:t> di </a:t>
            </a:r>
            <a:r>
              <a:rPr lang="en-ID" sz="1600" dirty="0" err="1"/>
              <a:t>seluruh</a:t>
            </a:r>
            <a:r>
              <a:rPr lang="en-ID" sz="1600" dirty="0"/>
              <a:t> Indonesia, yang </a:t>
            </a:r>
            <a:r>
              <a:rPr lang="en-ID" sz="1600" dirty="0" err="1"/>
              <a:t>mendukung</a:t>
            </a:r>
            <a:r>
              <a:rPr lang="en-ID" sz="1600" dirty="0"/>
              <a:t> </a:t>
            </a:r>
            <a:r>
              <a:rPr lang="en-ID" sz="1600" dirty="0" err="1"/>
              <a:t>visinya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menyediakan</a:t>
            </a:r>
            <a:r>
              <a:rPr lang="en-ID" sz="1600" dirty="0"/>
              <a:t> </a:t>
            </a:r>
            <a:r>
              <a:rPr lang="en-ID" sz="1600" dirty="0" err="1"/>
              <a:t>layanan</a:t>
            </a:r>
            <a:r>
              <a:rPr lang="en-ID" sz="1600" dirty="0"/>
              <a:t> </a:t>
            </a:r>
            <a:r>
              <a:rPr lang="en-ID" sz="1600" dirty="0" err="1"/>
              <a:t>kesehatan</a:t>
            </a:r>
            <a:r>
              <a:rPr lang="en-ID" sz="1600" dirty="0"/>
              <a:t> yang </a:t>
            </a:r>
            <a:r>
              <a:rPr lang="en-ID" sz="1600" dirty="0" err="1"/>
              <a:t>berkualitas</a:t>
            </a:r>
            <a:r>
              <a:rPr lang="en-ID" sz="1600" dirty="0"/>
              <a:t> dan </a:t>
            </a:r>
            <a:r>
              <a:rPr lang="en-ID" sz="1600" dirty="0" err="1"/>
              <a:t>terjangkau</a:t>
            </a:r>
            <a:r>
              <a:rPr lang="en-ID" sz="1600" dirty="0"/>
              <a:t> </a:t>
            </a:r>
            <a:r>
              <a:rPr lang="en-ID" sz="1600" dirty="0" err="1"/>
              <a:t>bagi</a:t>
            </a:r>
            <a:r>
              <a:rPr lang="en-ID" sz="1600" dirty="0"/>
              <a:t> </a:t>
            </a:r>
            <a:r>
              <a:rPr lang="en-ID" sz="1600" dirty="0" err="1"/>
              <a:t>masyarakat</a:t>
            </a:r>
            <a:r>
              <a:rPr lang="en-ID" sz="1600" dirty="0"/>
              <a:t>. </a:t>
            </a:r>
            <a:r>
              <a:rPr lang="en-ID" sz="1600" dirty="0" err="1"/>
              <a:t>Selain</a:t>
            </a:r>
            <a:r>
              <a:rPr lang="en-ID" sz="1600" dirty="0"/>
              <a:t> </a:t>
            </a:r>
            <a:r>
              <a:rPr lang="en-ID" sz="1600" dirty="0" err="1"/>
              <a:t>itu</a:t>
            </a:r>
            <a:r>
              <a:rPr lang="en-ID" sz="1600" dirty="0"/>
              <a:t>, </a:t>
            </a:r>
            <a:r>
              <a:rPr lang="en-ID" sz="1600" dirty="0" err="1"/>
              <a:t>perusahaan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terus</a:t>
            </a:r>
            <a:r>
              <a:rPr lang="en-ID" sz="1600" dirty="0"/>
              <a:t> </a:t>
            </a:r>
            <a:r>
              <a:rPr lang="en-ID" sz="1600" dirty="0" err="1"/>
              <a:t>berinovasi</a:t>
            </a:r>
            <a:r>
              <a:rPr lang="en-ID" sz="1600" dirty="0"/>
              <a:t> dan </a:t>
            </a:r>
            <a:r>
              <a:rPr lang="en-ID" sz="1600" dirty="0" err="1"/>
              <a:t>beradaptasi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perkembangan</a:t>
            </a:r>
            <a:r>
              <a:rPr lang="en-ID" sz="1600" dirty="0"/>
              <a:t> </a:t>
            </a:r>
            <a:r>
              <a:rPr lang="en-ID" sz="1600" dirty="0" err="1"/>
              <a:t>industri</a:t>
            </a:r>
            <a:r>
              <a:rPr lang="en-ID" sz="1600" dirty="0"/>
              <a:t> </a:t>
            </a:r>
            <a:r>
              <a:rPr lang="en-ID" sz="1600" dirty="0" err="1"/>
              <a:t>farmasi</a:t>
            </a:r>
            <a:r>
              <a:rPr lang="en-ID" sz="1600" dirty="0"/>
              <a:t> global, </a:t>
            </a:r>
            <a:r>
              <a:rPr lang="en-ID" sz="1600" dirty="0" err="1"/>
              <a:t>memastikan</a:t>
            </a:r>
            <a:r>
              <a:rPr lang="en-ID" sz="1600" dirty="0"/>
              <a:t> </a:t>
            </a:r>
            <a:r>
              <a:rPr lang="en-ID" sz="1600" dirty="0" err="1"/>
              <a:t>keberlanjutan</a:t>
            </a:r>
            <a:r>
              <a:rPr lang="en-ID" sz="1600" dirty="0"/>
              <a:t> dan </a:t>
            </a:r>
            <a:r>
              <a:rPr lang="en-ID" sz="1600" dirty="0" err="1"/>
              <a:t>pertumbuhan</a:t>
            </a:r>
            <a:r>
              <a:rPr lang="en-ID" sz="1600" dirty="0"/>
              <a:t> </a:t>
            </a:r>
            <a:r>
              <a:rPr lang="en-ID" sz="1600" dirty="0" err="1"/>
              <a:t>bisnisnya</a:t>
            </a:r>
            <a:r>
              <a:rPr lang="en-ID" sz="1600" dirty="0"/>
              <a:t> di masa </a:t>
            </a:r>
            <a:r>
              <a:rPr lang="en-ID" sz="1600" dirty="0" err="1"/>
              <a:t>depan</a:t>
            </a:r>
            <a:r>
              <a:rPr lang="en-ID" sz="1600" dirty="0"/>
              <a:t>.</a:t>
            </a:r>
            <a:endParaRPr sz="12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87" y="62152"/>
            <a:ext cx="1871072" cy="63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" name="Google Shape;101;p4">
            <a:extLst>
              <a:ext uri="{FF2B5EF4-FFF2-40B4-BE49-F238E27FC236}">
                <a16:creationId xmlns:a16="http://schemas.microsoft.com/office/drawing/2014/main" id="{67EFCB80-0C8F-2893-815E-D493946194ED}"/>
              </a:ext>
            </a:extLst>
          </p:cNvPr>
          <p:cNvSpPr txBox="1"/>
          <p:nvPr/>
        </p:nvSpPr>
        <p:spPr>
          <a:xfrm>
            <a:off x="654500" y="1550584"/>
            <a:ext cx="783500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Didalam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project final task kali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ini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,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saya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di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tugaskan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untuk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mengevaluasi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kinerja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bisnis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Kimia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Farma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dari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tahun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2020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hingga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2023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dari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dataset yang di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sediakan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oleh Perusahaan. Data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tersebut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akan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di import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ke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BigQuery</a:t>
            </a:r>
            <a:r>
              <a:rPr lang="en-ID" sz="2000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 dan </a:t>
            </a:r>
            <a:r>
              <a:rPr lang="en-ID" sz="20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unito-Sans"/>
              </a:rPr>
              <a:t>selanjut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-nya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akan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di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agregasikan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menjadi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sebuah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tabel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datamart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yang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akan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di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visualisasikan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dengan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menggunakan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Google Looker Studio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untuk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mendapatkan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 insight dan </a:t>
            </a:r>
            <a:r>
              <a:rPr lang="en-ID" sz="20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rekomendasi</a:t>
            </a:r>
            <a:r>
              <a:rPr lang="en-ID" sz="20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</a:rPr>
              <a:t>.</a:t>
            </a:r>
            <a:endParaRPr sz="12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CFD76-0C87-8DCC-29A3-4706AC610449}"/>
              </a:ext>
            </a:extLst>
          </p:cNvPr>
          <p:cNvSpPr txBox="1"/>
          <p:nvPr/>
        </p:nvSpPr>
        <p:spPr>
          <a:xfrm>
            <a:off x="5757530" y="4501377"/>
            <a:ext cx="2959972" cy="380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400" b="1" dirty="0">
                <a:latin typeface="Rubik"/>
                <a:ea typeface="Rubik"/>
                <a:cs typeface="Rubik"/>
                <a:sym typeface="Rubik"/>
              </a:rPr>
              <a:t>Project explanation video </a:t>
            </a:r>
            <a:r>
              <a:rPr lang="en-ID" sz="1400" b="1" dirty="0">
                <a:latin typeface="Rubik"/>
                <a:ea typeface="Rubik"/>
                <a:cs typeface="Rubik"/>
                <a:sym typeface="Rubik"/>
                <a:hlinkClick r:id="rId5"/>
              </a:rPr>
              <a:t>here</a:t>
            </a:r>
            <a:r>
              <a:rPr lang="en-ID" sz="1400" b="1" dirty="0">
                <a:latin typeface="Rubik"/>
                <a:ea typeface="Rubik"/>
                <a:cs typeface="Rubik"/>
                <a:sym typeface="Rubik"/>
              </a:rPr>
              <a:t>!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D8FDE71-75CD-0F63-D852-CFCC81D03097}"/>
              </a:ext>
            </a:extLst>
          </p:cNvPr>
          <p:cNvSpPr/>
          <p:nvPr/>
        </p:nvSpPr>
        <p:spPr>
          <a:xfrm>
            <a:off x="8185277" y="4239422"/>
            <a:ext cx="382772" cy="3801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FBC476-5095-8DAB-4F2C-180D1B1AB71B}"/>
              </a:ext>
            </a:extLst>
          </p:cNvPr>
          <p:cNvGrpSpPr/>
          <p:nvPr/>
        </p:nvGrpSpPr>
        <p:grpSpPr>
          <a:xfrm>
            <a:off x="209973" y="1223371"/>
            <a:ext cx="6376532" cy="3585049"/>
            <a:chOff x="209973" y="1223371"/>
            <a:chExt cx="6376532" cy="358504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324074-2BBF-B86E-7FE5-70D267D753AF}"/>
                </a:ext>
              </a:extLst>
            </p:cNvPr>
            <p:cNvGrpSpPr/>
            <p:nvPr/>
          </p:nvGrpSpPr>
          <p:grpSpPr>
            <a:xfrm>
              <a:off x="209973" y="1223371"/>
              <a:ext cx="6376532" cy="3585049"/>
              <a:chOff x="231239" y="1106413"/>
              <a:chExt cx="6376532" cy="358504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4CF52F1-FFD6-246D-4847-B8F7A4355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239" y="1106413"/>
                <a:ext cx="6376532" cy="3585049"/>
              </a:xfrm>
              <a:prstGeom prst="rect">
                <a:avLst/>
              </a:prstGeom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64E7E48-8038-A3D5-7A8A-B109EB1E0606}"/>
                  </a:ext>
                </a:extLst>
              </p:cNvPr>
              <p:cNvSpPr/>
              <p:nvPr/>
            </p:nvSpPr>
            <p:spPr>
              <a:xfrm>
                <a:off x="712381" y="3285460"/>
                <a:ext cx="1084521" cy="751627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A44D3BE-5A18-71A3-16D3-9B45A44ED8EA}"/>
                </a:ext>
              </a:extLst>
            </p:cNvPr>
            <p:cNvCxnSpPr/>
            <p:nvPr/>
          </p:nvCxnSpPr>
          <p:spPr>
            <a:xfrm flipV="1">
              <a:off x="4572000" y="3055140"/>
              <a:ext cx="595423" cy="864989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101;p4">
            <a:extLst>
              <a:ext uri="{FF2B5EF4-FFF2-40B4-BE49-F238E27FC236}">
                <a16:creationId xmlns:a16="http://schemas.microsoft.com/office/drawing/2014/main" id="{CDA5F9FA-09A3-C04D-4697-28CFEB3C472B}"/>
              </a:ext>
            </a:extLst>
          </p:cNvPr>
          <p:cNvSpPr txBox="1"/>
          <p:nvPr/>
        </p:nvSpPr>
        <p:spPr>
          <a:xfrm>
            <a:off x="6691493" y="1390847"/>
            <a:ext cx="2347520" cy="301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600" b="0" i="0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ID" sz="1600" dirty="0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tampilan</a:t>
            </a:r>
            <a:r>
              <a:rPr lang="en-ID" sz="1600" dirty="0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ID" sz="1600" dirty="0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Bigquery</a:t>
            </a:r>
            <a:r>
              <a:rPr lang="en-ID" sz="1600" dirty="0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600" dirty="0" err="1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ID" sz="1600" dirty="0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di import dataset: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kf_final_transaction</a:t>
            </a:r>
            <a:r>
              <a:rPr lang="en-ID" sz="1600" dirty="0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kf_inventory</a:t>
            </a:r>
            <a:r>
              <a:rPr lang="en-ID" sz="1600" dirty="0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kf_kantor_cabang</a:t>
            </a:r>
            <a:r>
              <a:rPr lang="en-ID" sz="1600" dirty="0">
                <a:solidFill>
                  <a:srgbClr val="40404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kf_product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kemudian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query-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nya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di save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 table </a:t>
            </a:r>
            <a:r>
              <a:rPr lang="en-ID" sz="1600" dirty="0" err="1">
                <a:latin typeface="Arial" panose="020B0604020202020204" pitchFamily="34" charset="0"/>
                <a:cs typeface="Arial" panose="020B0604020202020204" pitchFamily="34" charset="0"/>
              </a:rPr>
              <a:t>datamart</a:t>
            </a:r>
            <a:r>
              <a:rPr lang="en-ID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1600" b="0" i="0" u="none" strike="noStrike" cap="none" dirty="0">
              <a:solidFill>
                <a:srgbClr val="000000"/>
              </a:solidFill>
              <a:latin typeface="Arial" panose="020B0604020202020204" pitchFamily="34" charset="0"/>
              <a:ea typeface="Rubik"/>
              <a:cs typeface="Arial" panose="020B0604020202020204" pitchFamily="34" charset="0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2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Tabel Analisa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F3673-3786-9766-2984-3AA146D96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89" y="1099041"/>
            <a:ext cx="5091987" cy="2945418"/>
          </a:xfrm>
          <a:prstGeom prst="rect">
            <a:avLst/>
          </a:prstGeom>
          <a:ln w="22225"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980DB-FAF3-7424-2C21-92363BF03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425" y="1075690"/>
            <a:ext cx="3691986" cy="2973804"/>
          </a:xfrm>
          <a:prstGeom prst="rect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7" name="Google Shape;101;p4">
            <a:extLst>
              <a:ext uri="{FF2B5EF4-FFF2-40B4-BE49-F238E27FC236}">
                <a16:creationId xmlns:a16="http://schemas.microsoft.com/office/drawing/2014/main" id="{3E712408-3FE2-F435-F87B-236BDF4701B1}"/>
              </a:ext>
            </a:extLst>
          </p:cNvPr>
          <p:cNvSpPr txBox="1"/>
          <p:nvPr/>
        </p:nvSpPr>
        <p:spPr>
          <a:xfrm>
            <a:off x="760826" y="4123835"/>
            <a:ext cx="7835000" cy="82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D</a:t>
            </a:r>
            <a:r>
              <a:rPr lang="en-ID" sz="18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ari</a:t>
            </a:r>
            <a:r>
              <a:rPr lang="en-ID" sz="18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 </a:t>
            </a:r>
            <a:r>
              <a:rPr lang="en-ID" sz="18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hasil</a:t>
            </a:r>
            <a:r>
              <a:rPr lang="en-ID" sz="18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 </a:t>
            </a:r>
            <a:r>
              <a:rPr lang="en-ID" sz="18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agregasi</a:t>
            </a:r>
            <a:r>
              <a:rPr lang="en-ID" sz="18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 4 </a:t>
            </a:r>
            <a:r>
              <a:rPr lang="en-ID" sz="18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dataset</a:t>
            </a:r>
            <a:r>
              <a:rPr lang="en-ID" sz="18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 , </a:t>
            </a:r>
            <a:r>
              <a:rPr lang="en-ID" sz="18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dihasilkan</a:t>
            </a:r>
            <a:r>
              <a:rPr lang="en-ID" sz="18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 </a:t>
            </a:r>
            <a:r>
              <a:rPr lang="en-ID" sz="18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suatu</a:t>
            </a:r>
            <a:r>
              <a:rPr lang="en-ID" sz="18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 </a:t>
            </a:r>
            <a:r>
              <a:rPr lang="en-ID" sz="18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ta</a:t>
            </a:r>
            <a:r>
              <a:rPr lang="en-ID" sz="18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bel</a:t>
            </a:r>
            <a:r>
              <a:rPr lang="en-ID" sz="18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 </a:t>
            </a:r>
            <a:r>
              <a:rPr lang="en-ID" sz="18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datamart</a:t>
            </a:r>
            <a:r>
              <a:rPr lang="en-ID" sz="18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 yang </a:t>
            </a:r>
            <a:r>
              <a:rPr lang="en-ID" sz="18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terdiri</a:t>
            </a:r>
            <a:r>
              <a:rPr lang="en-ID" sz="18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 </a:t>
            </a:r>
            <a:r>
              <a:rPr lang="en-ID" sz="1800" dirty="0" err="1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atas</a:t>
            </a:r>
            <a:r>
              <a:rPr lang="en-ID" sz="1800" dirty="0">
                <a:solidFill>
                  <a:srgbClr val="404040"/>
                </a:solidFill>
                <a:highlight>
                  <a:srgbClr val="FFFFFF"/>
                </a:highlight>
                <a:latin typeface="Nunito-Sans"/>
                <a:ea typeface="Rubik"/>
                <a:cs typeface="Rubik"/>
                <a:sym typeface="Rubik"/>
              </a:rPr>
              <a:t> 16 baris dan total 672.458 row. </a:t>
            </a:r>
            <a:endParaRPr sz="1800" b="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558670" y="29500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254502" y="0"/>
            <a:ext cx="6727222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3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BigQuery Syntax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8E26296-E35B-9FEE-B37C-0929B62872A7}"/>
              </a:ext>
            </a:extLst>
          </p:cNvPr>
          <p:cNvGrpSpPr/>
          <p:nvPr/>
        </p:nvGrpSpPr>
        <p:grpSpPr>
          <a:xfrm>
            <a:off x="248850" y="600300"/>
            <a:ext cx="6819900" cy="4362450"/>
            <a:chOff x="370081" y="726925"/>
            <a:chExt cx="6819900" cy="43624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59A81E-910D-9B7A-DA4F-94E614C09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081" y="726925"/>
              <a:ext cx="6019800" cy="35623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62E11D-3BD8-88A6-ED0D-664699582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0081" y="4289275"/>
              <a:ext cx="6819900" cy="800100"/>
            </a:xfrm>
            <a:prstGeom prst="rect">
              <a:avLst/>
            </a:prstGeom>
          </p:spPr>
        </p:pic>
      </p:grpSp>
      <p:sp>
        <p:nvSpPr>
          <p:cNvPr id="11" name="Google Shape;101;p4">
            <a:extLst>
              <a:ext uri="{FF2B5EF4-FFF2-40B4-BE49-F238E27FC236}">
                <a16:creationId xmlns:a16="http://schemas.microsoft.com/office/drawing/2014/main" id="{E42B9563-2E6B-0BC0-6EAE-D4E2CF2A8EA3}"/>
              </a:ext>
            </a:extLst>
          </p:cNvPr>
          <p:cNvSpPr txBox="1"/>
          <p:nvPr/>
        </p:nvSpPr>
        <p:spPr>
          <a:xfrm>
            <a:off x="6268650" y="780505"/>
            <a:ext cx="2498910" cy="35824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Q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uery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SQL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ini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menggunakan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beberapa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perintah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penting</a:t>
            </a:r>
            <a:r>
              <a:rPr lang="en-ID" sz="1200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, </a:t>
            </a:r>
            <a:r>
              <a:rPr lang="en-ID" sz="1200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yaitu</a:t>
            </a:r>
            <a:r>
              <a:rPr lang="en-ID" sz="1200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:</a:t>
            </a:r>
            <a:endParaRPr lang="en-ID" sz="1200" dirty="0">
              <a:highlight>
                <a:srgbClr val="FFFFFF"/>
              </a:highlight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  <a:p>
            <a:pPr marL="1714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Select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memilih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ID" sz="1200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</a:t>
            </a:r>
          </a:p>
          <a:p>
            <a:pPr marL="1714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From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menentukan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table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utama</a:t>
            </a:r>
            <a:r>
              <a:rPr lang="en-ID" sz="1200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,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kf_final_transaction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alias t,</a:t>
            </a:r>
          </a:p>
          <a:p>
            <a:pPr marL="1714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JOIN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menggabungkan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kf_kantor_cabang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(alias b) dan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kf_product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(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alias p)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berdasarkan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branch_id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product_id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 marL="171450" marR="0" lvl="0" indent="-171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CASEuntuk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menerapkan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logika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bersyarat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dalam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menghitung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persentase_gross_laba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nett_profit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berdasarkan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rentang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ID" sz="1200" u="none" strike="noStrike" cap="none" dirty="0" err="1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harga</a:t>
            </a:r>
            <a:r>
              <a:rPr lang="en-ID" sz="1200" u="none" strike="noStrike" cap="none" dirty="0">
                <a:solidFill>
                  <a:srgbClr val="404040"/>
                </a:solidFill>
                <a:highlight>
                  <a:srgbClr val="FFFFFF"/>
                </a:highlight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sp>
        <p:nvSpPr>
          <p:cNvPr id="14" name="Google Shape;113;g265ee868302_0_99">
            <a:extLst>
              <a:ext uri="{FF2B5EF4-FFF2-40B4-BE49-F238E27FC236}">
                <a16:creationId xmlns:a16="http://schemas.microsoft.com/office/drawing/2014/main" id="{49885D34-224F-375E-F0CE-F4687D6F18F8}"/>
              </a:ext>
            </a:extLst>
          </p:cNvPr>
          <p:cNvSpPr txBox="1"/>
          <p:nvPr/>
        </p:nvSpPr>
        <p:spPr>
          <a:xfrm>
            <a:off x="6589696" y="4769536"/>
            <a:ext cx="3089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Github hasil pengerjaan 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  <a:hlinkClick r:id="rId7"/>
              </a:rPr>
              <a:t>here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!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8FB31AE-7A70-5865-B59A-5522D8D7B9BB}"/>
              </a:ext>
            </a:extLst>
          </p:cNvPr>
          <p:cNvSpPr/>
          <p:nvPr/>
        </p:nvSpPr>
        <p:spPr>
          <a:xfrm>
            <a:off x="8512378" y="4543199"/>
            <a:ext cx="382772" cy="3801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584221" y="63944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170249" y="83774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9AADEA-8D0A-FF75-CEB5-14E55005153B}"/>
              </a:ext>
            </a:extLst>
          </p:cNvPr>
          <p:cNvGrpSpPr/>
          <p:nvPr/>
        </p:nvGrpSpPr>
        <p:grpSpPr>
          <a:xfrm>
            <a:off x="81285" y="876761"/>
            <a:ext cx="8981429" cy="3995223"/>
            <a:chOff x="2694" y="1064503"/>
            <a:chExt cx="8981429" cy="399522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62DB1A-738E-3A65-C617-0C912EFDC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4" y="1064503"/>
              <a:ext cx="4536758" cy="39952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497929-1ED5-DC5E-2E2D-5D3677449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9330" y="2406275"/>
              <a:ext cx="4284793" cy="2653451"/>
            </a:xfrm>
            <a:prstGeom prst="rect">
              <a:avLst/>
            </a:prstGeom>
          </p:spPr>
        </p:pic>
      </p:grpSp>
      <p:sp>
        <p:nvSpPr>
          <p:cNvPr id="11" name="Google Shape;101;p4">
            <a:extLst>
              <a:ext uri="{FF2B5EF4-FFF2-40B4-BE49-F238E27FC236}">
                <a16:creationId xmlns:a16="http://schemas.microsoft.com/office/drawing/2014/main" id="{65C7B986-9ED4-079A-1FCD-7907589812E5}"/>
              </a:ext>
            </a:extLst>
          </p:cNvPr>
          <p:cNvSpPr txBox="1"/>
          <p:nvPr/>
        </p:nvSpPr>
        <p:spPr>
          <a:xfrm>
            <a:off x="4777921" y="1040437"/>
            <a:ext cx="4068230" cy="8217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Berikut </a:t>
            </a:r>
            <a:r>
              <a:rPr lang="en-US" sz="1200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adalah</a:t>
            </a:r>
            <a:r>
              <a:rPr lang="en-US" sz="1200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</a:t>
            </a:r>
            <a:r>
              <a:rPr lang="en-US" sz="1200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tampilan</a:t>
            </a:r>
            <a:r>
              <a:rPr lang="en-US" sz="1200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dashboard </a:t>
            </a:r>
            <a:r>
              <a:rPr lang="en-US" sz="1200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dibuat</a:t>
            </a:r>
            <a:r>
              <a:rPr lang="en-US" sz="1200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dengan menggunakan Google Looker Studio yang sudah di </a:t>
            </a:r>
            <a:r>
              <a:rPr lang="en-US" sz="1200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hubungkan</a:t>
            </a:r>
            <a:r>
              <a:rPr lang="en-US" sz="1200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 dengan </a:t>
            </a:r>
            <a:r>
              <a:rPr lang="en-US" sz="1200" dirty="0" err="1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Bigquery</a:t>
            </a:r>
            <a:r>
              <a:rPr lang="en-US" sz="1200" dirty="0">
                <a:solidFill>
                  <a:srgbClr val="404040"/>
                </a:solidFill>
                <a:highlight>
                  <a:srgbClr val="FFFFFF"/>
                </a:highlight>
                <a:latin typeface="Rubik" panose="020B0604020202020204" charset="-79"/>
                <a:ea typeface="Rubik"/>
                <a:cs typeface="Rubik" panose="020B0604020202020204" charset="-79"/>
                <a:sym typeface="Rubik"/>
              </a:rPr>
              <a:t>.</a:t>
            </a:r>
            <a:endParaRPr lang="en-ID" sz="1200" u="none" strike="noStrike" cap="none" dirty="0">
              <a:solidFill>
                <a:srgbClr val="404040"/>
              </a:solidFill>
              <a:highlight>
                <a:srgbClr val="FFFFFF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" name="Google Shape;113;g265ee868302_0_99">
            <a:extLst>
              <a:ext uri="{FF2B5EF4-FFF2-40B4-BE49-F238E27FC236}">
                <a16:creationId xmlns:a16="http://schemas.microsoft.com/office/drawing/2014/main" id="{0E5EF983-A2F3-810F-1E06-40B6172BD48F}"/>
              </a:ext>
            </a:extLst>
          </p:cNvPr>
          <p:cNvSpPr txBox="1"/>
          <p:nvPr/>
        </p:nvSpPr>
        <p:spPr>
          <a:xfrm>
            <a:off x="6448305" y="4710129"/>
            <a:ext cx="3089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Dashboard Google Looker 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  <a:hlinkClick r:id="rId7"/>
              </a:rPr>
              <a:t>here</a:t>
            </a:r>
            <a:r>
              <a:rPr lang="en" sz="1200" b="1" dirty="0">
                <a:latin typeface="Rubik"/>
                <a:ea typeface="Rubik"/>
                <a:cs typeface="Rubik"/>
                <a:sym typeface="Rubik"/>
              </a:rPr>
              <a:t>!</a:t>
            </a:r>
            <a:endParaRPr sz="12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E5297C75-A370-07AF-2534-7A2AB0CC3B4F}"/>
              </a:ext>
            </a:extLst>
          </p:cNvPr>
          <p:cNvSpPr/>
          <p:nvPr/>
        </p:nvSpPr>
        <p:spPr>
          <a:xfrm>
            <a:off x="8441863" y="4437489"/>
            <a:ext cx="382772" cy="38016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719</Words>
  <Application>Microsoft Office PowerPoint</Application>
  <PresentationFormat>On-screen Show (16:9)</PresentationFormat>
  <Paragraphs>50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-apple-system</vt:lpstr>
      <vt:lpstr>Arial</vt:lpstr>
      <vt:lpstr>Rubik Light</vt:lpstr>
      <vt:lpstr>Rubik SemiBold</vt:lpstr>
      <vt:lpstr>Nunito-Sans</vt:lpstr>
      <vt:lpstr>Rubik</vt:lpstr>
      <vt:lpstr>Rubik Medium</vt:lpstr>
      <vt:lpstr>Simple Light</vt:lpstr>
      <vt:lpstr>PowerPoint Presentation</vt:lpstr>
      <vt:lpstr>Disclaimer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mauri verd</cp:lastModifiedBy>
  <cp:revision>6</cp:revision>
  <dcterms:modified xsi:type="dcterms:W3CDTF">2024-07-29T13:41:11Z</dcterms:modified>
</cp:coreProperties>
</file>